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4"/>
  </p:notesMasterIdLst>
  <p:sldIdLst>
    <p:sldId id="260" r:id="rId2"/>
    <p:sldId id="259" r:id="rId3"/>
  </p:sldIdLst>
  <p:sldSz cx="7559675" cy="1069181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CC"/>
    <a:srgbClr val="00A3D6"/>
    <a:srgbClr val="47BCE0"/>
    <a:srgbClr val="00A1D6"/>
    <a:srgbClr val="01A3D6"/>
    <a:srgbClr val="3FB9E0"/>
    <a:srgbClr val="DAE3F3"/>
    <a:srgbClr val="FFFFFF"/>
    <a:srgbClr val="B6C8E8"/>
    <a:srgbClr val="36BE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95" autoAdjust="0"/>
    <p:restoredTop sz="0" autoAdjust="0"/>
  </p:normalViewPr>
  <p:slideViewPr>
    <p:cSldViewPr snapToGrid="0">
      <p:cViewPr>
        <p:scale>
          <a:sx n="400" d="100"/>
          <a:sy n="400" d="100"/>
        </p:scale>
        <p:origin x="-6014" y="-96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301" cy="497728"/>
          </a:xfrm>
          <a:prstGeom prst="rect">
            <a:avLst/>
          </a:prstGeom>
        </p:spPr>
        <p:txBody>
          <a:bodyPr vert="horz" lIns="88935" tIns="44467" rIns="88935" bIns="4446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840" y="0"/>
            <a:ext cx="2945300" cy="497728"/>
          </a:xfrm>
          <a:prstGeom prst="rect">
            <a:avLst/>
          </a:prstGeom>
        </p:spPr>
        <p:txBody>
          <a:bodyPr vert="horz" lIns="88935" tIns="44467" rIns="88935" bIns="44467" rtlCol="0"/>
          <a:lstStyle>
            <a:lvl1pPr algn="r">
              <a:defRPr sz="1200"/>
            </a:lvl1pPr>
          </a:lstStyle>
          <a:p>
            <a:fld id="{C91F5F10-3A64-4934-BC2C-ACAA3334DDF9}" type="datetimeFigureOut">
              <a:rPr kumimoji="1" lang="ja-JP" altLang="en-US" smtClean="0"/>
              <a:t>2024/7/2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39838"/>
            <a:ext cx="23685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935" tIns="44467" rIns="88935" bIns="4446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922" y="4777254"/>
            <a:ext cx="5437832" cy="3908943"/>
          </a:xfrm>
          <a:prstGeom prst="rect">
            <a:avLst/>
          </a:prstGeom>
        </p:spPr>
        <p:txBody>
          <a:bodyPr vert="horz" lIns="88935" tIns="44467" rIns="88935" bIns="4446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8912"/>
            <a:ext cx="2945301" cy="497727"/>
          </a:xfrm>
          <a:prstGeom prst="rect">
            <a:avLst/>
          </a:prstGeom>
        </p:spPr>
        <p:txBody>
          <a:bodyPr vert="horz" lIns="88935" tIns="44467" rIns="88935" bIns="4446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840" y="9428912"/>
            <a:ext cx="2945300" cy="497727"/>
          </a:xfrm>
          <a:prstGeom prst="rect">
            <a:avLst/>
          </a:prstGeom>
        </p:spPr>
        <p:txBody>
          <a:bodyPr vert="horz" lIns="88935" tIns="44467" rIns="88935" bIns="44467" rtlCol="0" anchor="b"/>
          <a:lstStyle>
            <a:lvl1pPr algn="r">
              <a:defRPr sz="1200"/>
            </a:lvl1pPr>
          </a:lstStyle>
          <a:p>
            <a:fld id="{5A966F27-9311-4F7A-B064-BF9A1C19E4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794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9A281C-1089-4305-A85D-5E921250BF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960" y="1749795"/>
            <a:ext cx="5669756" cy="3722335"/>
          </a:xfrm>
        </p:spPr>
        <p:txBody>
          <a:bodyPr anchor="b"/>
          <a:lstStyle>
            <a:lvl1pPr algn="ctr">
              <a:defRPr sz="372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6310151-DB5F-4A1F-981C-DB37E059A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D58BB4-EAC3-47D1-813D-26EA5295A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23A1-4427-4E37-992C-2D5BA23D0846}" type="datetimeFigureOut">
              <a:rPr kumimoji="1" lang="ja-JP" altLang="en-US" smtClean="0"/>
              <a:t>2024/7/2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E062B0-076D-426B-BC96-513220B4E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2149AC-DEFC-4D19-AFED-A5C93F10E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6A3E3-A6B2-46E6-9EC5-437694ADAD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424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31190A-96C8-4D23-989A-C1D4F3ABD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A8C5B1C-38F1-47F5-8B52-18B947EDF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5344E6-894D-4A06-8CE5-06308C93D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23A1-4427-4E37-992C-2D5BA23D0846}" type="datetimeFigureOut">
              <a:rPr kumimoji="1" lang="ja-JP" altLang="en-US" smtClean="0"/>
              <a:t>2024/7/2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07C5BB-8990-4662-A0F2-4B36D55BA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01ADC5-0602-4811-9F13-EC04CD827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6A3E3-A6B2-46E6-9EC5-437694ADAD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28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24DF2A1-7746-4B22-8B1A-37D1CE1C9D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409892" y="569240"/>
            <a:ext cx="1630055" cy="906081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E346508-4CEB-4275-B5D8-72CFDF669C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9BF26F-1C0C-453E-B0F3-A2FFC4CF8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23A1-4427-4E37-992C-2D5BA23D0846}" type="datetimeFigureOut">
              <a:rPr kumimoji="1" lang="ja-JP" altLang="en-US" smtClean="0"/>
              <a:t>2024/7/2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3CF516-1A40-441F-8681-7AF0DA2A3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218B3C-C473-410D-BD16-B5D0F432F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6A3E3-A6B2-46E6-9EC5-437694ADAD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541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84EC64-6270-470E-B12E-DEA0A3824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3BBD89A-C577-43C2-B800-A8D68476D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1D120C-F227-485B-94FF-AECC75C05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23A1-4427-4E37-992C-2D5BA23D0846}" type="datetimeFigureOut">
              <a:rPr kumimoji="1" lang="ja-JP" altLang="en-US" smtClean="0"/>
              <a:t>2024/7/2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F907-BDC9-40CD-A1F3-22F1CAE00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9BC355-AE03-4556-AA40-AEDAB71D5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6A3E3-A6B2-46E6-9EC5-437694ADAD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5976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A657AA-13AC-48B2-A9C5-7F21B08C9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790" y="2665530"/>
            <a:ext cx="6520220" cy="4447496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A38F52-2381-4275-B1C4-F402F81AF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790" y="7155102"/>
            <a:ext cx="6520220" cy="2338833"/>
          </a:xfrm>
        </p:spPr>
        <p:txBody>
          <a:bodyPr/>
          <a:lstStyle>
            <a:lvl1pPr marL="0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1pPr>
            <a:lvl2pPr marL="283510" indent="0">
              <a:buNone/>
              <a:defRPr sz="1240">
                <a:solidFill>
                  <a:schemeClr val="tx1">
                    <a:tint val="75000"/>
                  </a:schemeClr>
                </a:solidFill>
              </a:defRPr>
            </a:lvl2pPr>
            <a:lvl3pPr marL="567019" indent="0">
              <a:buNone/>
              <a:defRPr sz="1116">
                <a:solidFill>
                  <a:schemeClr val="tx1">
                    <a:tint val="75000"/>
                  </a:schemeClr>
                </a:solidFill>
              </a:defRPr>
            </a:lvl3pPr>
            <a:lvl4pPr marL="850529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4pPr>
            <a:lvl5pPr marL="1134039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5pPr>
            <a:lvl6pPr marL="1417549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6pPr>
            <a:lvl7pPr marL="1701058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7pPr>
            <a:lvl8pPr marL="1984568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8pPr>
            <a:lvl9pPr marL="2268078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63FB05-3B87-4127-A456-E73F35D20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23A1-4427-4E37-992C-2D5BA23D0846}" type="datetimeFigureOut">
              <a:rPr kumimoji="1" lang="ja-JP" altLang="en-US" smtClean="0"/>
              <a:t>2024/7/2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864D58-D76F-4D23-A4CC-3B080CF82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CB00A4-2AC4-4729-B732-B5085B3A7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6A3E3-A6B2-46E6-9EC5-437694ADAD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3681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0F2403-58D4-4FCA-B7BE-94A0BEC85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DBA83E-A28F-424B-BA1B-C303456B30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04DD2A6-FD43-46BD-A565-B0682B139F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E8B6D1C-B7AA-48C0-9645-B46A2C954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23A1-4427-4E37-992C-2D5BA23D0846}" type="datetimeFigureOut">
              <a:rPr kumimoji="1" lang="ja-JP" altLang="en-US" smtClean="0"/>
              <a:t>2024/7/2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A12DEB3-D345-4D9C-9323-EE9890BAF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D1999B-B2EA-4CFB-AD29-421F0C115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6A3E3-A6B2-46E6-9EC5-437694ADAD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22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0BC76-5B06-4EC9-8C6E-142FDF3D0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12" y="569241"/>
            <a:ext cx="6520220" cy="206659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4585A47-B642-4977-B462-47B6E5B23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0712" y="2620980"/>
            <a:ext cx="3198097" cy="1284502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510" indent="0">
              <a:buNone/>
              <a:defRPr sz="1240" b="1"/>
            </a:lvl2pPr>
            <a:lvl3pPr marL="567019" indent="0">
              <a:buNone/>
              <a:defRPr sz="1116" b="1"/>
            </a:lvl3pPr>
            <a:lvl4pPr marL="850529" indent="0">
              <a:buNone/>
              <a:defRPr sz="992" b="1"/>
            </a:lvl4pPr>
            <a:lvl5pPr marL="1134039" indent="0">
              <a:buNone/>
              <a:defRPr sz="992" b="1"/>
            </a:lvl5pPr>
            <a:lvl6pPr marL="1417549" indent="0">
              <a:buNone/>
              <a:defRPr sz="992" b="1"/>
            </a:lvl6pPr>
            <a:lvl7pPr marL="1701058" indent="0">
              <a:buNone/>
              <a:defRPr sz="992" b="1"/>
            </a:lvl7pPr>
            <a:lvl8pPr marL="1984568" indent="0">
              <a:buNone/>
              <a:defRPr sz="992" b="1"/>
            </a:lvl8pPr>
            <a:lvl9pPr marL="2268078" indent="0">
              <a:buNone/>
              <a:defRPr sz="992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21AAACB-7B02-43A1-9042-D1E16A3CA3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0712" y="3905482"/>
            <a:ext cx="3198097" cy="574437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2324E25-1B26-4882-96A1-C5F31BA04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27085" y="2620980"/>
            <a:ext cx="3213847" cy="1284502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510" indent="0">
              <a:buNone/>
              <a:defRPr sz="1240" b="1"/>
            </a:lvl2pPr>
            <a:lvl3pPr marL="567019" indent="0">
              <a:buNone/>
              <a:defRPr sz="1116" b="1"/>
            </a:lvl3pPr>
            <a:lvl4pPr marL="850529" indent="0">
              <a:buNone/>
              <a:defRPr sz="992" b="1"/>
            </a:lvl4pPr>
            <a:lvl5pPr marL="1134039" indent="0">
              <a:buNone/>
              <a:defRPr sz="992" b="1"/>
            </a:lvl5pPr>
            <a:lvl6pPr marL="1417549" indent="0">
              <a:buNone/>
              <a:defRPr sz="992" b="1"/>
            </a:lvl6pPr>
            <a:lvl7pPr marL="1701058" indent="0">
              <a:buNone/>
              <a:defRPr sz="992" b="1"/>
            </a:lvl7pPr>
            <a:lvl8pPr marL="1984568" indent="0">
              <a:buNone/>
              <a:defRPr sz="992" b="1"/>
            </a:lvl8pPr>
            <a:lvl9pPr marL="2268078" indent="0">
              <a:buNone/>
              <a:defRPr sz="992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324297A-61EE-463B-9F6F-DD219B058C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27085" y="3905482"/>
            <a:ext cx="3213847" cy="574437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36CD6B-9F02-41CB-B42A-C72F74674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23A1-4427-4E37-992C-2D5BA23D0846}" type="datetimeFigureOut">
              <a:rPr kumimoji="1" lang="ja-JP" altLang="en-US" smtClean="0"/>
              <a:t>2024/7/2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A0E95C8-BEA6-48C6-9D4C-203ADA212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05591C8-057D-4B11-AF05-5C86D4E75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6A3E3-A6B2-46E6-9EC5-437694ADAD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471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BDCEDA-123C-4D96-BCBE-8B7B063FF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F89DBB3-0D89-46CE-9411-1138392A7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23A1-4427-4E37-992C-2D5BA23D0846}" type="datetimeFigureOut">
              <a:rPr kumimoji="1" lang="ja-JP" altLang="en-US" smtClean="0"/>
              <a:t>2024/7/2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2D6DBFE-2268-4F52-8660-B38D1B2E9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C2AD7BA-ABA4-4DFB-BFC9-69F252E03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6A3E3-A6B2-46E6-9EC5-437694ADAD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276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2E8791-1F5C-4252-94EB-F97F8F9F0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23A1-4427-4E37-992C-2D5BA23D0846}" type="datetimeFigureOut">
              <a:rPr kumimoji="1" lang="ja-JP" altLang="en-US" smtClean="0"/>
              <a:t>2024/7/2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73E993-E269-4BDF-B369-B22D468C7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4C05ED-7399-40DB-9D3A-603A05C3D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6A3E3-A6B2-46E6-9EC5-437694ADAD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38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9CB10E-C4ED-4891-805E-8F5F8483B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1984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F841BB-DBFB-4B1B-A0BD-EFC389C02F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3847" y="1539424"/>
            <a:ext cx="3827085" cy="7598117"/>
          </a:xfrm>
        </p:spPr>
        <p:txBody>
          <a:bodyPr/>
          <a:lstStyle>
            <a:lvl1pPr>
              <a:defRPr sz="1984"/>
            </a:lvl1pPr>
            <a:lvl2pPr>
              <a:defRPr sz="1736"/>
            </a:lvl2pPr>
            <a:lvl3pPr>
              <a:defRPr sz="1488"/>
            </a:lvl3pPr>
            <a:lvl4pPr>
              <a:defRPr sz="1240"/>
            </a:lvl4pPr>
            <a:lvl5pPr>
              <a:defRPr sz="1240"/>
            </a:lvl5pPr>
            <a:lvl6pPr>
              <a:defRPr sz="1240"/>
            </a:lvl6pPr>
            <a:lvl7pPr>
              <a:defRPr sz="1240"/>
            </a:lvl7pPr>
            <a:lvl8pPr>
              <a:defRPr sz="1240"/>
            </a:lvl8pPr>
            <a:lvl9pPr>
              <a:defRPr sz="124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2F77C6-18AA-4A8E-953C-264FD4EB57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992"/>
            </a:lvl1pPr>
            <a:lvl2pPr marL="283510" indent="0">
              <a:buNone/>
              <a:defRPr sz="868"/>
            </a:lvl2pPr>
            <a:lvl3pPr marL="567019" indent="0">
              <a:buNone/>
              <a:defRPr sz="744"/>
            </a:lvl3pPr>
            <a:lvl4pPr marL="850529" indent="0">
              <a:buNone/>
              <a:defRPr sz="620"/>
            </a:lvl4pPr>
            <a:lvl5pPr marL="1134039" indent="0">
              <a:buNone/>
              <a:defRPr sz="620"/>
            </a:lvl5pPr>
            <a:lvl6pPr marL="1417549" indent="0">
              <a:buNone/>
              <a:defRPr sz="620"/>
            </a:lvl6pPr>
            <a:lvl7pPr marL="1701058" indent="0">
              <a:buNone/>
              <a:defRPr sz="620"/>
            </a:lvl7pPr>
            <a:lvl8pPr marL="1984568" indent="0">
              <a:buNone/>
              <a:defRPr sz="620"/>
            </a:lvl8pPr>
            <a:lvl9pPr marL="2268078" indent="0">
              <a:buNone/>
              <a:defRPr sz="62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B2384B9-E709-491A-B581-D13665FBE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23A1-4427-4E37-992C-2D5BA23D0846}" type="datetimeFigureOut">
              <a:rPr kumimoji="1" lang="ja-JP" altLang="en-US" smtClean="0"/>
              <a:t>2024/7/2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FAABC47-394D-4B8E-A678-0A30F563C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0D97D2A-1F19-4956-A2FD-7CF227526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6A3E3-A6B2-46E6-9EC5-437694ADAD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535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52AE3C-65A8-4C91-9065-0F9828452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1984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8CA75B4-434C-4667-BC8D-58A1519EC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13847" y="1539424"/>
            <a:ext cx="3827085" cy="7598117"/>
          </a:xfrm>
        </p:spPr>
        <p:txBody>
          <a:bodyPr/>
          <a:lstStyle>
            <a:lvl1pPr marL="0" indent="0">
              <a:buNone/>
              <a:defRPr sz="1984"/>
            </a:lvl1pPr>
            <a:lvl2pPr marL="283510" indent="0">
              <a:buNone/>
              <a:defRPr sz="1736"/>
            </a:lvl2pPr>
            <a:lvl3pPr marL="567019" indent="0">
              <a:buNone/>
              <a:defRPr sz="1488"/>
            </a:lvl3pPr>
            <a:lvl4pPr marL="850529" indent="0">
              <a:buNone/>
              <a:defRPr sz="1240"/>
            </a:lvl4pPr>
            <a:lvl5pPr marL="1134039" indent="0">
              <a:buNone/>
              <a:defRPr sz="1240"/>
            </a:lvl5pPr>
            <a:lvl6pPr marL="1417549" indent="0">
              <a:buNone/>
              <a:defRPr sz="1240"/>
            </a:lvl6pPr>
            <a:lvl7pPr marL="1701058" indent="0">
              <a:buNone/>
              <a:defRPr sz="1240"/>
            </a:lvl7pPr>
            <a:lvl8pPr marL="1984568" indent="0">
              <a:buNone/>
              <a:defRPr sz="1240"/>
            </a:lvl8pPr>
            <a:lvl9pPr marL="2268078" indent="0">
              <a:buNone/>
              <a:defRPr sz="124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A60F264-FEAB-4329-A0B8-1A0548163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992"/>
            </a:lvl1pPr>
            <a:lvl2pPr marL="283510" indent="0">
              <a:buNone/>
              <a:defRPr sz="868"/>
            </a:lvl2pPr>
            <a:lvl3pPr marL="567019" indent="0">
              <a:buNone/>
              <a:defRPr sz="744"/>
            </a:lvl3pPr>
            <a:lvl4pPr marL="850529" indent="0">
              <a:buNone/>
              <a:defRPr sz="620"/>
            </a:lvl4pPr>
            <a:lvl5pPr marL="1134039" indent="0">
              <a:buNone/>
              <a:defRPr sz="620"/>
            </a:lvl5pPr>
            <a:lvl6pPr marL="1417549" indent="0">
              <a:buNone/>
              <a:defRPr sz="620"/>
            </a:lvl6pPr>
            <a:lvl7pPr marL="1701058" indent="0">
              <a:buNone/>
              <a:defRPr sz="620"/>
            </a:lvl7pPr>
            <a:lvl8pPr marL="1984568" indent="0">
              <a:buNone/>
              <a:defRPr sz="620"/>
            </a:lvl8pPr>
            <a:lvl9pPr marL="2268078" indent="0">
              <a:buNone/>
              <a:defRPr sz="62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D9E0E2-811B-4967-892F-70CDD5E27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23A1-4427-4E37-992C-2D5BA23D0846}" type="datetimeFigureOut">
              <a:rPr kumimoji="1" lang="ja-JP" altLang="en-US" smtClean="0"/>
              <a:t>2024/7/2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FA2066-5B47-4730-9125-9BFE8B9D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1F2754-7D99-47F2-99B7-C29380858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6A3E3-A6B2-46E6-9EC5-437694ADAD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987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E4C39EF-8A93-4C4B-B097-EFC54025F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569241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E37C34-8D98-45FC-A657-96BC949A1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536BED-9DD0-42AD-A345-8B67876D88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9728" y="9909727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C23A1-4427-4E37-992C-2D5BA23D0846}" type="datetimeFigureOut">
              <a:rPr kumimoji="1" lang="ja-JP" altLang="en-US" smtClean="0"/>
              <a:t>2024/7/2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20F377-9D01-4B87-BFB0-176A232D90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4143" y="9909727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28BD82-C24D-4A76-B11C-E87AA74AC5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39020" y="9909727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6A3E3-A6B2-46E6-9EC5-437694ADAD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415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kumimoji="1" sz="27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kumimoji="1"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kumimoji="1" sz="1240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67019" rtl="0" eaLnBrk="1" latinLnBrk="0" hangingPunct="1"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kumimoji="1"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10983215-C974-45D0-BA17-E0409D25AC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15" y="283134"/>
            <a:ext cx="2174485" cy="39722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BB4ACA3-0E08-4C8F-9633-5BCA3F46724D}"/>
              </a:ext>
            </a:extLst>
          </p:cNvPr>
          <p:cNvSpPr txBox="1"/>
          <p:nvPr/>
        </p:nvSpPr>
        <p:spPr>
          <a:xfrm>
            <a:off x="269837" y="812209"/>
            <a:ext cx="70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利用予定（出欠席）申請方法の変更について</a:t>
            </a:r>
            <a:endParaRPr kumimoji="1" lang="ja-JP" altLang="en-US" sz="24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2" name="フレーム 1">
            <a:extLst>
              <a:ext uri="{FF2B5EF4-FFF2-40B4-BE49-F238E27FC236}">
                <a16:creationId xmlns:a16="http://schemas.microsoft.com/office/drawing/2014/main" id="{EAAF46F5-4FD9-4B66-AD86-7FBCF3749FB1}"/>
              </a:ext>
            </a:extLst>
          </p:cNvPr>
          <p:cNvSpPr/>
          <p:nvPr/>
        </p:nvSpPr>
        <p:spPr>
          <a:xfrm>
            <a:off x="0" y="0"/>
            <a:ext cx="7559675" cy="10691813"/>
          </a:xfrm>
          <a:prstGeom prst="frame">
            <a:avLst>
              <a:gd name="adj1" fmla="val 669"/>
            </a:avLst>
          </a:prstGeom>
          <a:solidFill>
            <a:srgbClr val="00A3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50A2ADC-6C11-5844-1A6C-F3AFD0D21289}"/>
              </a:ext>
            </a:extLst>
          </p:cNvPr>
          <p:cNvGrpSpPr/>
          <p:nvPr/>
        </p:nvGrpSpPr>
        <p:grpSpPr>
          <a:xfrm>
            <a:off x="0" y="1400866"/>
            <a:ext cx="6858000" cy="469680"/>
            <a:chOff x="0" y="2260402"/>
            <a:chExt cx="6858000" cy="46968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D3A45F0D-812A-1277-4A26-0E5F3B983A7D}"/>
                </a:ext>
              </a:extLst>
            </p:cNvPr>
            <p:cNvSpPr/>
            <p:nvPr/>
          </p:nvSpPr>
          <p:spPr>
            <a:xfrm>
              <a:off x="0" y="2270446"/>
              <a:ext cx="6858000" cy="412474"/>
            </a:xfrm>
            <a:prstGeom prst="rect">
              <a:avLst/>
            </a:prstGeom>
            <a:solidFill>
              <a:srgbClr val="00A3D6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180000" tIns="0" bIns="36000" rtlCol="0" anchor="ctr" anchorCtr="0"/>
            <a:lstStyle/>
            <a:p>
              <a:pPr defTabSz="4572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ja-JP" altLang="en-US" sz="1800" b="1" kern="0" dirty="0">
                  <a:solidFill>
                    <a:srgbClr val="333333"/>
                  </a:solidFill>
                  <a:effectLst>
                    <a:outerShdw blurRad="63500" dist="25400" dir="3600000" algn="tl">
                      <a:schemeClr val="bg1"/>
                    </a:outerShdw>
                  </a:effectLst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メイリオ" panose="020B0604030504040204" pitchFamily="50" charset="-128"/>
                </a:rPr>
                <a:t> 　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20858DDB-6492-48D7-94EC-3ABBC8F0250E}"/>
                </a:ext>
              </a:extLst>
            </p:cNvPr>
            <p:cNvSpPr txBox="1"/>
            <p:nvPr/>
          </p:nvSpPr>
          <p:spPr>
            <a:xfrm>
              <a:off x="0" y="2260402"/>
              <a:ext cx="4746812" cy="469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600" b="1" dirty="0"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　</a:t>
              </a:r>
              <a:r>
                <a:rPr lang="ja-JP" altLang="en-US" sz="1600" b="1" dirty="0">
                  <a:solidFill>
                    <a:schemeClr val="bg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　</a:t>
              </a:r>
              <a:r>
                <a:rPr lang="ja-JP" altLang="en-US" b="1" dirty="0">
                  <a:solidFill>
                    <a:schemeClr val="bg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１：利用イメージ</a:t>
              </a:r>
              <a:endParaRPr kumimoji="1" lang="en-US" altLang="ja-JP" sz="16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</p:grp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C9FB49B-EA42-F17E-1B7C-DC3DECD7F81A}"/>
              </a:ext>
            </a:extLst>
          </p:cNvPr>
          <p:cNvSpPr/>
          <p:nvPr/>
        </p:nvSpPr>
        <p:spPr>
          <a:xfrm>
            <a:off x="0" y="5543139"/>
            <a:ext cx="6858000" cy="412474"/>
          </a:xfrm>
          <a:prstGeom prst="rect">
            <a:avLst/>
          </a:prstGeom>
          <a:solidFill>
            <a:srgbClr val="00A3D6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180000" tIns="0" bIns="36000" rtlCol="0" anchor="ctr" anchorCtr="0"/>
          <a:lstStyle/>
          <a:p>
            <a:pPr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800" b="1" kern="0" dirty="0">
                <a:solidFill>
                  <a:srgbClr val="333333"/>
                </a:solidFill>
                <a:effectLst>
                  <a:outerShdw blurRad="63500" dist="25400" dir="3600000" algn="tl">
                    <a:schemeClr val="bg1"/>
                  </a:outerShd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メイリオ" panose="020B0604030504040204" pitchFamily="50" charset="-128"/>
              </a:rPr>
              <a:t> 　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F6E66B4-43ED-7B0F-E330-B1C594B69B41}"/>
              </a:ext>
            </a:extLst>
          </p:cNvPr>
          <p:cNvSpPr txBox="1"/>
          <p:nvPr/>
        </p:nvSpPr>
        <p:spPr>
          <a:xfrm>
            <a:off x="0" y="5533095"/>
            <a:ext cx="3957851" cy="469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</a:t>
            </a:r>
            <a:r>
              <a:rPr lang="ja-JP" altLang="en-US" b="1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２：各ツールについて</a:t>
            </a:r>
            <a:endParaRPr kumimoji="1" lang="en-US" altLang="ja-JP" sz="160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FB90D55-3B19-4668-E149-DE19382C7060}"/>
              </a:ext>
            </a:extLst>
          </p:cNvPr>
          <p:cNvSpPr txBox="1"/>
          <p:nvPr/>
        </p:nvSpPr>
        <p:spPr>
          <a:xfrm>
            <a:off x="5422672" y="10325763"/>
            <a:ext cx="2137003" cy="31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裏面をご確認ください。→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2BFA371-66E6-AA43-0303-36A303D61F5F}"/>
              </a:ext>
            </a:extLst>
          </p:cNvPr>
          <p:cNvSpPr txBox="1"/>
          <p:nvPr/>
        </p:nvSpPr>
        <p:spPr>
          <a:xfrm>
            <a:off x="467768" y="4665644"/>
            <a:ext cx="67316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/>
              <a:t>マイページ画面に「利用予定」「保護者連絡」ボタンが表示されます。</a:t>
            </a:r>
            <a:endParaRPr lang="en-US" altLang="ja-JP" sz="1600" dirty="0"/>
          </a:p>
          <a:p>
            <a:r>
              <a:rPr lang="en-US" altLang="ja-JP" sz="1600" dirty="0"/>
              <a:t>※</a:t>
            </a:r>
            <a:r>
              <a:rPr lang="ja-JP" altLang="en-US" sz="1600" dirty="0"/>
              <a:t>表示時期は児童館により異なります。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5400AD9-BFD2-753F-1F21-67A995349376}"/>
              </a:ext>
            </a:extLst>
          </p:cNvPr>
          <p:cNvSpPr txBox="1"/>
          <p:nvPr/>
        </p:nvSpPr>
        <p:spPr>
          <a:xfrm>
            <a:off x="304798" y="6091540"/>
            <a:ext cx="22582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/>
              <a:t>【</a:t>
            </a:r>
            <a:r>
              <a:rPr lang="ja-JP" altLang="en-US" sz="1600" dirty="0"/>
              <a:t>利用予定ツール</a:t>
            </a:r>
            <a:r>
              <a:rPr lang="en-US" altLang="ja-JP" sz="1600" dirty="0"/>
              <a:t>】</a:t>
            </a:r>
            <a:endParaRPr lang="ja-JP" altLang="en-US" sz="16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A053A10-A8F4-F176-5C78-C970194087CD}"/>
              </a:ext>
            </a:extLst>
          </p:cNvPr>
          <p:cNvSpPr txBox="1"/>
          <p:nvPr/>
        </p:nvSpPr>
        <p:spPr>
          <a:xfrm>
            <a:off x="540321" y="8656204"/>
            <a:ext cx="65254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/>
              <a:t>欠席やお迎え時間の変更等の申請も可能です。（前日・当日の連絡用）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FF7A960-A38A-B6FA-4C2F-A45FDDDA9F92}"/>
              </a:ext>
            </a:extLst>
          </p:cNvPr>
          <p:cNvSpPr txBox="1"/>
          <p:nvPr/>
        </p:nvSpPr>
        <p:spPr>
          <a:xfrm>
            <a:off x="290944" y="8280549"/>
            <a:ext cx="22582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/>
              <a:t>【</a:t>
            </a:r>
            <a:r>
              <a:rPr lang="ja-JP" altLang="en-US" sz="1600" dirty="0"/>
              <a:t>保護者連絡ツール</a:t>
            </a:r>
            <a:r>
              <a:rPr lang="en-US" altLang="ja-JP" sz="1600" dirty="0"/>
              <a:t>】</a:t>
            </a:r>
            <a:endParaRPr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0AD48CC-48CA-2C23-1529-71A4C7562478}"/>
              </a:ext>
            </a:extLst>
          </p:cNvPr>
          <p:cNvSpPr txBox="1"/>
          <p:nvPr/>
        </p:nvSpPr>
        <p:spPr>
          <a:xfrm>
            <a:off x="568035" y="6354776"/>
            <a:ext cx="6580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/>
              <a:t>お子様の利用予定（入退室時間、欠席、お迎え等）を申請できます。</a:t>
            </a:r>
            <a:endParaRPr lang="en-US" altLang="ja-JP" sz="1400" dirty="0"/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20E356C3-0F2C-80A5-82AE-3FEE997D5B6B}"/>
              </a:ext>
            </a:extLst>
          </p:cNvPr>
          <p:cNvGrpSpPr/>
          <p:nvPr/>
        </p:nvGrpSpPr>
        <p:grpSpPr>
          <a:xfrm>
            <a:off x="1104176" y="6744245"/>
            <a:ext cx="6030912" cy="1478617"/>
            <a:chOff x="1104176" y="6813520"/>
            <a:chExt cx="6030912" cy="1478617"/>
          </a:xfrm>
        </p:grpSpPr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2B464138-94E0-3015-241E-B86218B48C16}"/>
                </a:ext>
              </a:extLst>
            </p:cNvPr>
            <p:cNvSpPr txBox="1"/>
            <p:nvPr/>
          </p:nvSpPr>
          <p:spPr>
            <a:xfrm>
              <a:off x="4613555" y="7005938"/>
              <a:ext cx="2521533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1400" dirty="0"/>
                <a:t>・</a:t>
              </a:r>
              <a:r>
                <a:rPr lang="en-US" altLang="ja-JP" sz="1400" dirty="0"/>
                <a:t>A</a:t>
              </a:r>
              <a:r>
                <a:rPr lang="ja-JP" altLang="en-US" sz="1400" dirty="0"/>
                <a:t>さんは明日</a:t>
              </a:r>
              <a:r>
                <a:rPr lang="en-US" altLang="ja-JP" sz="1400" dirty="0"/>
                <a:t>17</a:t>
              </a:r>
              <a:r>
                <a:rPr lang="ja-JP" altLang="en-US" sz="1400" dirty="0"/>
                <a:t>時に</a:t>
              </a:r>
              <a:endParaRPr lang="en-US" altLang="ja-JP" sz="1400" dirty="0"/>
            </a:p>
            <a:p>
              <a:r>
                <a:rPr lang="ja-JP" altLang="en-US" sz="1400" dirty="0"/>
                <a:t>　お母さんが迎えに来ますね。</a:t>
              </a:r>
              <a:endParaRPr lang="en-US" altLang="ja-JP" sz="1400" dirty="0"/>
            </a:p>
            <a:p>
              <a:endParaRPr lang="en-US" altLang="ja-JP" sz="1400" dirty="0"/>
            </a:p>
            <a:p>
              <a:r>
                <a:rPr lang="ja-JP" altLang="en-US" sz="1400" dirty="0"/>
                <a:t>・</a:t>
              </a:r>
              <a:r>
                <a:rPr lang="en-US" altLang="ja-JP" sz="1400" dirty="0"/>
                <a:t>B</a:t>
              </a:r>
              <a:r>
                <a:rPr lang="ja-JP" altLang="en-US" sz="1400" dirty="0"/>
                <a:t>さんは明後日欠席ですね。</a:t>
              </a:r>
            </a:p>
          </p:txBody>
        </p:sp>
        <p:pic>
          <p:nvPicPr>
            <p:cNvPr id="10" name="図 9" descr="アイコン&#10;&#10;低い精度で自動的に生成された説明">
              <a:extLst>
                <a:ext uri="{FF2B5EF4-FFF2-40B4-BE49-F238E27FC236}">
                  <a16:creationId xmlns:a16="http://schemas.microsoft.com/office/drawing/2014/main" id="{6EB00CFB-BEDE-3F00-8FB3-B958B4ECD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176" y="6864537"/>
              <a:ext cx="1079930" cy="1427600"/>
            </a:xfrm>
            <a:prstGeom prst="rect">
              <a:avLst/>
            </a:prstGeom>
          </p:spPr>
        </p:pic>
        <p:pic>
          <p:nvPicPr>
            <p:cNvPr id="16" name="図 15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8FB243A7-3CD7-311C-93F2-D1065A6ECE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713015" y="6813520"/>
              <a:ext cx="619618" cy="1452229"/>
            </a:xfrm>
            <a:prstGeom prst="rect">
              <a:avLst/>
            </a:prstGeom>
          </p:spPr>
        </p:pic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0113AA21-D478-5B4E-D046-DC0550B70CC3}"/>
                </a:ext>
              </a:extLst>
            </p:cNvPr>
            <p:cNvCxnSpPr>
              <a:cxnSpLocks/>
            </p:cNvCxnSpPr>
            <p:nvPr/>
          </p:nvCxnSpPr>
          <p:spPr>
            <a:xfrm>
              <a:off x="2299850" y="7467596"/>
              <a:ext cx="1260764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97D819DD-9985-C4BC-CEA2-C93667CA1B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5996" y="7675415"/>
              <a:ext cx="1233054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BA88CFD0-EB06-161F-870A-2E64D50C3FD7}"/>
                </a:ext>
              </a:extLst>
            </p:cNvPr>
            <p:cNvSpPr txBox="1"/>
            <p:nvPr/>
          </p:nvSpPr>
          <p:spPr>
            <a:xfrm>
              <a:off x="2078176" y="7061356"/>
              <a:ext cx="166254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スケジュール登録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BA66D09A-93CD-D31D-3A0A-EBF800B38DB0}"/>
                </a:ext>
              </a:extLst>
            </p:cNvPr>
            <p:cNvSpPr txBox="1"/>
            <p:nvPr/>
          </p:nvSpPr>
          <p:spPr>
            <a:xfrm>
              <a:off x="2646212" y="7823356"/>
              <a:ext cx="74814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確認</a:t>
              </a:r>
            </a:p>
          </p:txBody>
        </p:sp>
        <p:sp>
          <p:nvSpPr>
            <p:cNvPr id="28" name="吹き出し: 角を丸めた四角形 27">
              <a:extLst>
                <a:ext uri="{FF2B5EF4-FFF2-40B4-BE49-F238E27FC236}">
                  <a16:creationId xmlns:a16="http://schemas.microsoft.com/office/drawing/2014/main" id="{5115CFCA-5350-B365-4E61-B30C68027D5E}"/>
                </a:ext>
              </a:extLst>
            </p:cNvPr>
            <p:cNvSpPr/>
            <p:nvPr/>
          </p:nvSpPr>
          <p:spPr>
            <a:xfrm>
              <a:off x="4599704" y="6844142"/>
              <a:ext cx="2507678" cy="1233058"/>
            </a:xfrm>
            <a:prstGeom prst="wedgeRoundRectCallout">
              <a:avLst>
                <a:gd name="adj1" fmla="val -60425"/>
                <a:gd name="adj2" fmla="val 10905"/>
                <a:gd name="adj3" fmla="val 16667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99427E9-CFC5-111D-F8B5-FA66ECECAFA8}"/>
              </a:ext>
            </a:extLst>
          </p:cNvPr>
          <p:cNvGrpSpPr/>
          <p:nvPr/>
        </p:nvGrpSpPr>
        <p:grpSpPr>
          <a:xfrm>
            <a:off x="1173449" y="9127430"/>
            <a:ext cx="6030912" cy="1478617"/>
            <a:chOff x="1173449" y="9213196"/>
            <a:chExt cx="6030912" cy="1478617"/>
          </a:xfrm>
        </p:grpSpPr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CF108812-038E-B456-82E3-A327EA7DAFE6}"/>
                </a:ext>
              </a:extLst>
            </p:cNvPr>
            <p:cNvSpPr txBox="1"/>
            <p:nvPr/>
          </p:nvSpPr>
          <p:spPr>
            <a:xfrm>
              <a:off x="4682828" y="9280919"/>
              <a:ext cx="2521533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1400" dirty="0"/>
                <a:t>・</a:t>
              </a:r>
              <a:r>
                <a:rPr lang="en-US" altLang="ja-JP" sz="1400" dirty="0"/>
                <a:t>C</a:t>
              </a:r>
              <a:r>
                <a:rPr lang="ja-JP" altLang="en-US" sz="1400" dirty="0"/>
                <a:t>さんは今日欠席ですね。</a:t>
              </a:r>
              <a:endParaRPr lang="en-US" altLang="ja-JP" sz="1400" dirty="0"/>
            </a:p>
            <a:p>
              <a:endParaRPr lang="en-US" altLang="ja-JP" sz="1400" dirty="0"/>
            </a:p>
            <a:p>
              <a:r>
                <a:rPr lang="ja-JP" altLang="en-US" sz="1400" dirty="0"/>
                <a:t>・</a:t>
              </a:r>
              <a:r>
                <a:rPr lang="en-US" altLang="ja-JP" sz="1400" dirty="0"/>
                <a:t>D</a:t>
              </a:r>
              <a:r>
                <a:rPr lang="ja-JP" altLang="en-US" sz="1400" dirty="0"/>
                <a:t>さんのお迎えの時間が</a:t>
              </a:r>
              <a:endParaRPr lang="en-US" altLang="ja-JP" sz="1400" dirty="0"/>
            </a:p>
            <a:p>
              <a:r>
                <a:rPr lang="ja-JP" altLang="en-US" sz="1400" dirty="0"/>
                <a:t>　はやまりましたね。</a:t>
              </a:r>
              <a:endParaRPr lang="en-US" altLang="ja-JP" sz="1400" dirty="0"/>
            </a:p>
          </p:txBody>
        </p:sp>
        <p:pic>
          <p:nvPicPr>
            <p:cNvPr id="42" name="図 41" descr="アイコン&#10;&#10;低い精度で自動的に生成された説明">
              <a:extLst>
                <a:ext uri="{FF2B5EF4-FFF2-40B4-BE49-F238E27FC236}">
                  <a16:creationId xmlns:a16="http://schemas.microsoft.com/office/drawing/2014/main" id="{F63506E0-CC60-6CD3-1BF9-6F23B6D365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3449" y="9264213"/>
              <a:ext cx="1079930" cy="1427600"/>
            </a:xfrm>
            <a:prstGeom prst="rect">
              <a:avLst/>
            </a:prstGeom>
          </p:spPr>
        </p:pic>
        <p:pic>
          <p:nvPicPr>
            <p:cNvPr id="43" name="図 4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655C0386-39CC-C862-45E8-AE3CE74F2A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782288" y="9213196"/>
              <a:ext cx="619618" cy="1452229"/>
            </a:xfrm>
            <a:prstGeom prst="rect">
              <a:avLst/>
            </a:prstGeom>
          </p:spPr>
        </p:pic>
        <p:cxnSp>
          <p:nvCxnSpPr>
            <p:cNvPr id="44" name="直線矢印コネクタ 43">
              <a:extLst>
                <a:ext uri="{FF2B5EF4-FFF2-40B4-BE49-F238E27FC236}">
                  <a16:creationId xmlns:a16="http://schemas.microsoft.com/office/drawing/2014/main" id="{7D808F7D-7507-9AE8-54AB-DB20499E5256}"/>
                </a:ext>
              </a:extLst>
            </p:cNvPr>
            <p:cNvCxnSpPr>
              <a:cxnSpLocks/>
            </p:cNvCxnSpPr>
            <p:nvPr/>
          </p:nvCxnSpPr>
          <p:spPr>
            <a:xfrm>
              <a:off x="2369123" y="9867272"/>
              <a:ext cx="1260764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矢印コネクタ 44">
              <a:extLst>
                <a:ext uri="{FF2B5EF4-FFF2-40B4-BE49-F238E27FC236}">
                  <a16:creationId xmlns:a16="http://schemas.microsoft.com/office/drawing/2014/main" id="{4CBBDBF5-69E5-1BDE-CEA1-73E5F9DE8D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55269" y="10075091"/>
              <a:ext cx="1233054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B00D655C-A64C-7F61-C712-458FC69B36A0}"/>
                </a:ext>
              </a:extLst>
            </p:cNvPr>
            <p:cNvSpPr txBox="1"/>
            <p:nvPr/>
          </p:nvSpPr>
          <p:spPr>
            <a:xfrm>
              <a:off x="2147449" y="9461032"/>
              <a:ext cx="166254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欠席申請</a:t>
              </a: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DB9E3B82-9543-9BD6-7380-8F67C8BDF455}"/>
                </a:ext>
              </a:extLst>
            </p:cNvPr>
            <p:cNvSpPr txBox="1"/>
            <p:nvPr/>
          </p:nvSpPr>
          <p:spPr>
            <a:xfrm>
              <a:off x="2410691" y="10223032"/>
              <a:ext cx="110836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確認・返信</a:t>
              </a:r>
            </a:p>
          </p:txBody>
        </p:sp>
        <p:sp>
          <p:nvSpPr>
            <p:cNvPr id="48" name="吹き出し: 角を丸めた四角形 47">
              <a:extLst>
                <a:ext uri="{FF2B5EF4-FFF2-40B4-BE49-F238E27FC236}">
                  <a16:creationId xmlns:a16="http://schemas.microsoft.com/office/drawing/2014/main" id="{C2356BEC-1FB7-700D-EFF7-1DA81A6E63D2}"/>
                </a:ext>
              </a:extLst>
            </p:cNvPr>
            <p:cNvSpPr/>
            <p:nvPr/>
          </p:nvSpPr>
          <p:spPr>
            <a:xfrm>
              <a:off x="4668977" y="9243818"/>
              <a:ext cx="2507678" cy="939274"/>
            </a:xfrm>
            <a:prstGeom prst="wedgeRoundRectCallout">
              <a:avLst>
                <a:gd name="adj1" fmla="val -60425"/>
                <a:gd name="adj2" fmla="val 10905"/>
                <a:gd name="adj3" fmla="val 16667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2D427194-7837-EBE9-A45C-560AE1E09CB3}"/>
              </a:ext>
            </a:extLst>
          </p:cNvPr>
          <p:cNvGrpSpPr/>
          <p:nvPr/>
        </p:nvGrpSpPr>
        <p:grpSpPr>
          <a:xfrm>
            <a:off x="951561" y="2245134"/>
            <a:ext cx="5407938" cy="2247836"/>
            <a:chOff x="815081" y="2074373"/>
            <a:chExt cx="5407938" cy="2247836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EC224733-9F61-33D8-0264-7D8F450E5D6E}"/>
                </a:ext>
              </a:extLst>
            </p:cNvPr>
            <p:cNvGrpSpPr/>
            <p:nvPr/>
          </p:nvGrpSpPr>
          <p:grpSpPr>
            <a:xfrm>
              <a:off x="815081" y="2074373"/>
              <a:ext cx="5407938" cy="2179078"/>
              <a:chOff x="815081" y="2074373"/>
              <a:chExt cx="5407938" cy="2179078"/>
            </a:xfrm>
          </p:grpSpPr>
          <p:pic>
            <p:nvPicPr>
              <p:cNvPr id="7" name="図 6">
                <a:extLst>
                  <a:ext uri="{FF2B5EF4-FFF2-40B4-BE49-F238E27FC236}">
                    <a16:creationId xmlns:a16="http://schemas.microsoft.com/office/drawing/2014/main" id="{78C6F2DC-573B-75B4-147B-807C327597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081" y="2074373"/>
                <a:ext cx="5407938" cy="2096727"/>
              </a:xfrm>
              <a:prstGeom prst="rect">
                <a:avLst/>
              </a:prstGeom>
            </p:spPr>
          </p:pic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402B105C-D50E-0E6E-8687-3F129F321451}"/>
                  </a:ext>
                </a:extLst>
              </p:cNvPr>
              <p:cNvSpPr txBox="1"/>
              <p:nvPr/>
            </p:nvSpPr>
            <p:spPr>
              <a:xfrm>
                <a:off x="987503" y="3869050"/>
                <a:ext cx="1482985" cy="384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ja-JP" altLang="en-US" sz="1400" dirty="0">
                    <a:latin typeface="游ゴシック Medium" panose="020B0500000000000000" pitchFamily="50" charset="-128"/>
                    <a:ea typeface="游ゴシック Medium" panose="020B0500000000000000" pitchFamily="50" charset="-128"/>
                  </a:rPr>
                  <a:t>利用日前日まで</a:t>
                </a:r>
                <a:endParaRPr lang="en-US" altLang="ja-JP" sz="140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endParaRPr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81F06DC7-4F2B-C704-39A8-EF30EF289F1E}"/>
                  </a:ext>
                </a:extLst>
              </p:cNvPr>
              <p:cNvSpPr/>
              <p:nvPr/>
            </p:nvSpPr>
            <p:spPr>
              <a:xfrm>
                <a:off x="4229482" y="3820299"/>
                <a:ext cx="665606" cy="3555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EB2A0447-14F2-504D-8099-83EE29424B6C}"/>
                </a:ext>
              </a:extLst>
            </p:cNvPr>
            <p:cNvSpPr txBox="1"/>
            <p:nvPr/>
          </p:nvSpPr>
          <p:spPr>
            <a:xfrm>
              <a:off x="2946269" y="3860590"/>
              <a:ext cx="1176665" cy="384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40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利用日当日</a:t>
              </a:r>
              <a:endParaRPr lang="en-US" altLang="ja-JP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49B5D8F7-C3DA-ACF2-D056-5E74595C716E}"/>
                </a:ext>
              </a:extLst>
            </p:cNvPr>
            <p:cNvSpPr txBox="1"/>
            <p:nvPr/>
          </p:nvSpPr>
          <p:spPr>
            <a:xfrm>
              <a:off x="4154078" y="3831690"/>
              <a:ext cx="850703" cy="490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900" b="1" dirty="0">
                  <a:highlight>
                    <a:srgbClr val="FFFF00"/>
                  </a:highlight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児童館毎に</a:t>
              </a:r>
              <a:endParaRPr lang="en-US" altLang="ja-JP" sz="900" b="1" dirty="0">
                <a:highlight>
                  <a:srgbClr val="FFFF00"/>
                </a:highlight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900" b="1" dirty="0">
                  <a:highlight>
                    <a:srgbClr val="FFFF00"/>
                  </a:highlight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定める時間</a:t>
              </a:r>
              <a:endParaRPr lang="ja-JP" altLang="en-US" sz="900" b="1" dirty="0">
                <a:highlight>
                  <a:srgbClr val="FFFF00"/>
                </a:highlight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8864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CF1705C-3DBC-0361-3535-8AD8C3FA3FBF}"/>
              </a:ext>
            </a:extLst>
          </p:cNvPr>
          <p:cNvSpPr txBox="1"/>
          <p:nvPr/>
        </p:nvSpPr>
        <p:spPr>
          <a:xfrm>
            <a:off x="431572" y="2924531"/>
            <a:ext cx="6337301" cy="1756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b="1" dirty="0">
                <a:latin typeface="+mn-ea"/>
                <a:cs typeface="メイリオ" panose="020B0604030504040204" pitchFamily="50" charset="-128"/>
              </a:rPr>
              <a:t>②：直近の欠席連絡</a:t>
            </a:r>
            <a:endParaRPr lang="en-US" altLang="ja-JP" sz="1400" b="1" dirty="0">
              <a:latin typeface="+mn-ea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・マイページの「保護者から連絡」ボタンから</a:t>
            </a:r>
            <a:endParaRPr lang="en-US" altLang="ja-JP" sz="1400" dirty="0">
              <a:latin typeface="+mn-ea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　欠席等の申請をしてください。</a:t>
            </a:r>
            <a:endParaRPr lang="en-US" altLang="ja-JP" sz="1400" dirty="0">
              <a:latin typeface="+mn-ea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・登録方法は別紙「保護者連絡ツールの使い方」を</a:t>
            </a:r>
            <a:endParaRPr lang="en-US" altLang="ja-JP" sz="1400" dirty="0">
              <a:latin typeface="+mn-ea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　ご確認ください。</a:t>
            </a:r>
            <a:endParaRPr lang="en-US" altLang="ja-JP" sz="1400" dirty="0">
              <a:latin typeface="+mn-ea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FF0000"/>
                </a:solidFill>
                <a:latin typeface="+mn-ea"/>
                <a:cs typeface="メイリオ" panose="020B0604030504040204" pitchFamily="50" charset="-128"/>
              </a:rPr>
              <a:t>・</a:t>
            </a:r>
            <a:r>
              <a:rPr lang="ja-JP" altLang="en-US" sz="1400" u="sng" dirty="0">
                <a:solidFill>
                  <a:srgbClr val="FF0000"/>
                </a:solidFill>
                <a:latin typeface="+mn-ea"/>
                <a:cs typeface="メイリオ" panose="020B0604030504040204" pitchFamily="50" charset="-128"/>
              </a:rPr>
              <a:t>児童館毎に定める時間まで登録可能です。</a:t>
            </a:r>
            <a:endParaRPr lang="en-US" altLang="ja-JP" sz="1400" dirty="0">
              <a:latin typeface="+mn-ea"/>
              <a:cs typeface="メイリオ" panose="020B0604030504040204" pitchFamily="50" charset="-128"/>
            </a:endParaRPr>
          </a:p>
        </p:txBody>
      </p:sp>
      <p:pic>
        <p:nvPicPr>
          <p:cNvPr id="45" name="図 44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EFA86BC9-2A22-2CB9-536D-F24A8C30B9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55" t="43299" r="23226" b="25641"/>
          <a:stretch/>
        </p:blipFill>
        <p:spPr>
          <a:xfrm>
            <a:off x="3905249" y="7481472"/>
            <a:ext cx="3206751" cy="132080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3A45F0D-812A-1277-4A26-0E5F3B983A7D}"/>
              </a:ext>
            </a:extLst>
          </p:cNvPr>
          <p:cNvSpPr/>
          <p:nvPr/>
        </p:nvSpPr>
        <p:spPr>
          <a:xfrm>
            <a:off x="0" y="5817224"/>
            <a:ext cx="6858000" cy="412474"/>
          </a:xfrm>
          <a:prstGeom prst="rect">
            <a:avLst/>
          </a:prstGeom>
          <a:solidFill>
            <a:srgbClr val="00A3D6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180000" tIns="0" bIns="36000" rtlCol="0" anchor="ctr" anchorCtr="0"/>
          <a:lstStyle/>
          <a:p>
            <a:pPr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800" b="1" kern="0" dirty="0">
                <a:solidFill>
                  <a:srgbClr val="333333"/>
                </a:solidFill>
                <a:effectLst>
                  <a:outerShdw blurRad="63500" dist="25400" dir="3600000" algn="tl">
                    <a:schemeClr val="bg1"/>
                  </a:outerShd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メイリオ" panose="020B0604030504040204" pitchFamily="50" charset="-128"/>
              </a:rPr>
              <a:t> 　</a:t>
            </a:r>
          </a:p>
        </p:txBody>
      </p:sp>
      <p:sp>
        <p:nvSpPr>
          <p:cNvPr id="2" name="フレーム 1">
            <a:extLst>
              <a:ext uri="{FF2B5EF4-FFF2-40B4-BE49-F238E27FC236}">
                <a16:creationId xmlns:a16="http://schemas.microsoft.com/office/drawing/2014/main" id="{EAAF46F5-4FD9-4B66-AD86-7FBCF3749FB1}"/>
              </a:ext>
            </a:extLst>
          </p:cNvPr>
          <p:cNvSpPr/>
          <p:nvPr/>
        </p:nvSpPr>
        <p:spPr>
          <a:xfrm>
            <a:off x="0" y="0"/>
            <a:ext cx="7559675" cy="10691813"/>
          </a:xfrm>
          <a:prstGeom prst="frame">
            <a:avLst>
              <a:gd name="adj1" fmla="val 669"/>
            </a:avLst>
          </a:prstGeom>
          <a:solidFill>
            <a:srgbClr val="00A3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9DFBB01-79BC-91C1-D271-2F3B203B203F}"/>
              </a:ext>
            </a:extLst>
          </p:cNvPr>
          <p:cNvSpPr txBox="1"/>
          <p:nvPr/>
        </p:nvSpPr>
        <p:spPr>
          <a:xfrm>
            <a:off x="269837" y="9401220"/>
            <a:ext cx="7020000" cy="1126462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b="1" dirty="0">
                <a:latin typeface="+mn-ea"/>
              </a:rPr>
              <a:t>　</a:t>
            </a:r>
            <a:r>
              <a:rPr lang="ja-JP" altLang="en-US" sz="1400" b="1" dirty="0">
                <a:latin typeface="+mn-ea"/>
              </a:rPr>
              <a:t>「安心でん</a:t>
            </a:r>
            <a:r>
              <a:rPr lang="ja-JP" altLang="en-US" sz="1400" b="1" dirty="0" err="1">
                <a:latin typeface="+mn-ea"/>
              </a:rPr>
              <a:t>しょば</a:t>
            </a:r>
            <a:r>
              <a:rPr lang="ja-JP" altLang="en-US" sz="1400" b="1" dirty="0">
                <a:latin typeface="+mn-ea"/>
              </a:rPr>
              <a:t>と」の機能を活用することで、</a:t>
            </a:r>
            <a:r>
              <a:rPr lang="ja-JP" altLang="en-US" sz="1400" b="1" u="sng" dirty="0">
                <a:solidFill>
                  <a:srgbClr val="FF0000"/>
                </a:solidFill>
                <a:latin typeface="+mn-ea"/>
              </a:rPr>
              <a:t>お子様のお迎えやお送りの見逃しを防止</a:t>
            </a:r>
            <a:r>
              <a:rPr lang="ja-JP" altLang="en-US" sz="1400" b="1" dirty="0">
                <a:latin typeface="+mn-ea"/>
              </a:rPr>
              <a:t>できるようになります。</a:t>
            </a:r>
            <a:endParaRPr lang="en-US" altLang="ja-JP" sz="1400" b="1" dirty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ja-JP" altLang="en-US" sz="1400" b="1" dirty="0">
                <a:latin typeface="+mn-ea"/>
              </a:rPr>
              <a:t>　お子様の安全を確保しつつ適切な支援を行うためには、保護者の皆様のご協力が必要です。お手数をおかけしますが、登録および申請にご協力をお願いいたします。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0858DDB-6492-48D7-94EC-3ABBC8F0250E}"/>
              </a:ext>
            </a:extLst>
          </p:cNvPr>
          <p:cNvSpPr txBox="1"/>
          <p:nvPr/>
        </p:nvSpPr>
        <p:spPr>
          <a:xfrm>
            <a:off x="0" y="5807180"/>
            <a:ext cx="5985164" cy="469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</a:t>
            </a:r>
            <a:r>
              <a:rPr lang="ja-JP" altLang="en-US" sz="1600" b="1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４</a:t>
            </a:r>
            <a:r>
              <a:rPr lang="ja-JP" altLang="en-US" b="1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：「利用予定」「保護者連絡」利用のお願い</a:t>
            </a:r>
            <a:endParaRPr kumimoji="1" lang="en-US" altLang="ja-JP" sz="160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B8BE88A-0DC1-108B-1AE9-5937228A5CE0}"/>
              </a:ext>
            </a:extLst>
          </p:cNvPr>
          <p:cNvSpPr txBox="1"/>
          <p:nvPr/>
        </p:nvSpPr>
        <p:spPr>
          <a:xfrm>
            <a:off x="304800" y="6295303"/>
            <a:ext cx="7254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latin typeface="+mn-ea"/>
              </a:rPr>
              <a:t>保護者様に登録・申請をしていただくことにより、施設側ではお子様の入退室予定</a:t>
            </a:r>
            <a:endParaRPr lang="en-US" altLang="ja-JP" sz="1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dirty="0">
                <a:latin typeface="+mn-ea"/>
              </a:rPr>
              <a:t>情報を一覧で確認できるようになります。</a:t>
            </a:r>
            <a:endParaRPr kumimoji="1" lang="en-US" altLang="ja-JP" sz="1400" dirty="0">
              <a:latin typeface="+mn-ea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4B70BFBF-781B-DEB1-A9E0-393B20C627D6}"/>
              </a:ext>
            </a:extLst>
          </p:cNvPr>
          <p:cNvGrpSpPr/>
          <p:nvPr/>
        </p:nvGrpSpPr>
        <p:grpSpPr>
          <a:xfrm>
            <a:off x="563907" y="7006556"/>
            <a:ext cx="1001682" cy="2025624"/>
            <a:chOff x="-1819342" y="2067153"/>
            <a:chExt cx="1938823" cy="3920731"/>
          </a:xfrm>
        </p:grpSpPr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18D93BFA-41BB-EE00-3B04-02E05C67E8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19342" y="2067153"/>
              <a:ext cx="1938823" cy="39207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図 23" descr="文字と写真のスクリーンショット&#10;&#10;自動的に生成された説明">
              <a:extLst>
                <a:ext uri="{FF2B5EF4-FFF2-40B4-BE49-F238E27FC236}">
                  <a16:creationId xmlns:a16="http://schemas.microsoft.com/office/drawing/2014/main" id="{9BAD3CD3-B4E1-FE57-74B7-EEB11ABCE7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99308" y="2516795"/>
              <a:ext cx="1695432" cy="3015608"/>
            </a:xfrm>
            <a:prstGeom prst="rect">
              <a:avLst/>
            </a:prstGeom>
          </p:spPr>
        </p:pic>
      </p:grpSp>
      <p:pic>
        <p:nvPicPr>
          <p:cNvPr id="27" name="図 2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1EE516F7-9C0A-EF7C-0E22-38CD8EAE73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60834" y="8108017"/>
            <a:ext cx="404814" cy="947057"/>
          </a:xfrm>
          <a:prstGeom prst="rect">
            <a:avLst/>
          </a:prstGeom>
        </p:spPr>
      </p:pic>
      <p:pic>
        <p:nvPicPr>
          <p:cNvPr id="28" name="図 27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0C95DE52-CB7F-FDC2-E17F-CEB760719E1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20" y="8254552"/>
            <a:ext cx="677256" cy="895289"/>
          </a:xfrm>
          <a:prstGeom prst="rect">
            <a:avLst/>
          </a:prstGeom>
        </p:spPr>
      </p:pic>
      <p:sp>
        <p:nvSpPr>
          <p:cNvPr id="29" name="吹き出し: 四角形 28">
            <a:extLst>
              <a:ext uri="{FF2B5EF4-FFF2-40B4-BE49-F238E27FC236}">
                <a16:creationId xmlns:a16="http://schemas.microsoft.com/office/drawing/2014/main" id="{8E1D5155-5A6B-7FAA-5598-362BD44F3627}"/>
              </a:ext>
            </a:extLst>
          </p:cNvPr>
          <p:cNvSpPr/>
          <p:nvPr/>
        </p:nvSpPr>
        <p:spPr>
          <a:xfrm>
            <a:off x="5506053" y="6859173"/>
            <a:ext cx="1607190" cy="528422"/>
          </a:xfrm>
          <a:prstGeom prst="wedgeRectCallout">
            <a:avLst>
              <a:gd name="adj1" fmla="val -54174"/>
              <a:gd name="adj2" fmla="val 123102"/>
            </a:avLst>
          </a:prstGeom>
          <a:solidFill>
            <a:schemeClr val="bg1"/>
          </a:solidFill>
          <a:ln>
            <a:solidFill>
              <a:srgbClr val="00A3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54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2A384EC-C710-5E00-7C67-6F329E4F26B3}"/>
              </a:ext>
            </a:extLst>
          </p:cNvPr>
          <p:cNvSpPr txBox="1"/>
          <p:nvPr/>
        </p:nvSpPr>
        <p:spPr>
          <a:xfrm>
            <a:off x="5361507" y="6913173"/>
            <a:ext cx="19036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52"/>
              </a:lnSpc>
            </a:pPr>
            <a:r>
              <a:rPr lang="ja-JP" altLang="en-US" sz="1089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お子様の入退室情報等を</a:t>
            </a:r>
            <a:endParaRPr lang="en-US" altLang="ja-JP" sz="1089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1452"/>
              </a:lnSpc>
            </a:pPr>
            <a:r>
              <a:rPr lang="ja-JP" altLang="en-US" sz="1089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一覧で確認！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146B2B9-A81F-638C-5F01-F176FF79F2CE}"/>
              </a:ext>
            </a:extLst>
          </p:cNvPr>
          <p:cNvSpPr txBox="1"/>
          <p:nvPr/>
        </p:nvSpPr>
        <p:spPr>
          <a:xfrm>
            <a:off x="2732319" y="7698091"/>
            <a:ext cx="1157278" cy="561711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4BACC6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068CD02-148A-5DFA-EE31-78B9C7D1D01F}"/>
              </a:ext>
            </a:extLst>
          </p:cNvPr>
          <p:cNvSpPr txBox="1"/>
          <p:nvPr/>
        </p:nvSpPr>
        <p:spPr>
          <a:xfrm>
            <a:off x="2859833" y="7875720"/>
            <a:ext cx="8422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登録・申請</a:t>
            </a:r>
            <a:endParaRPr lang="en-US" altLang="ja-JP" sz="9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1E2895A-A4DC-4D29-C015-E92DC1B71D1E}"/>
              </a:ext>
            </a:extLst>
          </p:cNvPr>
          <p:cNvSpPr txBox="1"/>
          <p:nvPr/>
        </p:nvSpPr>
        <p:spPr>
          <a:xfrm>
            <a:off x="573833" y="9059995"/>
            <a:ext cx="10708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利用予定の登録</a:t>
            </a:r>
            <a:endParaRPr lang="en-US" altLang="ja-JP" sz="9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AFABDC6-0FC5-9F6A-A868-B4E4D0ACA0BD}"/>
              </a:ext>
            </a:extLst>
          </p:cNvPr>
          <p:cNvGrpSpPr/>
          <p:nvPr/>
        </p:nvGrpSpPr>
        <p:grpSpPr>
          <a:xfrm>
            <a:off x="1696326" y="7021619"/>
            <a:ext cx="996074" cy="2014283"/>
            <a:chOff x="2077562" y="3629906"/>
            <a:chExt cx="1404253" cy="2839711"/>
          </a:xfrm>
        </p:grpSpPr>
        <p:pic>
          <p:nvPicPr>
            <p:cNvPr id="35" name="Picture 2">
              <a:extLst>
                <a:ext uri="{FF2B5EF4-FFF2-40B4-BE49-F238E27FC236}">
                  <a16:creationId xmlns:a16="http://schemas.microsoft.com/office/drawing/2014/main" id="{FD6098F0-DF45-0AD1-7894-B384DCA5E6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562" y="3629906"/>
              <a:ext cx="1404253" cy="28397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図 35" descr="スクリーンショットの画面&#10;&#10;自動的に生成された説明">
              <a:extLst>
                <a:ext uri="{FF2B5EF4-FFF2-40B4-BE49-F238E27FC236}">
                  <a16:creationId xmlns:a16="http://schemas.microsoft.com/office/drawing/2014/main" id="{98A2B0ED-E5EA-320B-5B6D-96F72044E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4642" y="3933056"/>
              <a:ext cx="1232475" cy="2192162"/>
            </a:xfrm>
            <a:prstGeom prst="rect">
              <a:avLst/>
            </a:prstGeom>
          </p:spPr>
        </p:pic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1C86437-CE3D-CE77-9B9A-18575F597AA0}"/>
              </a:ext>
            </a:extLst>
          </p:cNvPr>
          <p:cNvSpPr txBox="1"/>
          <p:nvPr/>
        </p:nvSpPr>
        <p:spPr>
          <a:xfrm>
            <a:off x="1646983" y="9059995"/>
            <a:ext cx="11597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保護者連絡の申請</a:t>
            </a:r>
            <a:endParaRPr lang="en-US" altLang="ja-JP" sz="9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pic>
        <p:nvPicPr>
          <p:cNvPr id="4" name="図 3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A33D4E43-3FAB-98A1-883F-B1646C64CEA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981"/>
          <a:stretch/>
        </p:blipFill>
        <p:spPr>
          <a:xfrm>
            <a:off x="4851942" y="1044374"/>
            <a:ext cx="2378730" cy="3389079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E52D65C-06A0-0EDA-D3B4-B5DDAB109C54}"/>
              </a:ext>
            </a:extLst>
          </p:cNvPr>
          <p:cNvSpPr/>
          <p:nvPr/>
        </p:nvSpPr>
        <p:spPr>
          <a:xfrm>
            <a:off x="0" y="375394"/>
            <a:ext cx="6858000" cy="412474"/>
          </a:xfrm>
          <a:prstGeom prst="rect">
            <a:avLst/>
          </a:prstGeom>
          <a:solidFill>
            <a:srgbClr val="00A3D6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180000" tIns="0" bIns="36000" rtlCol="0" anchor="ctr" anchorCtr="0"/>
          <a:lstStyle/>
          <a:p>
            <a:pPr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800" b="1" kern="0" dirty="0">
                <a:solidFill>
                  <a:srgbClr val="333333"/>
                </a:solidFill>
                <a:effectLst>
                  <a:outerShdw blurRad="63500" dist="25400" dir="3600000" algn="tl">
                    <a:schemeClr val="bg1"/>
                  </a:outerShd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メイリオ" panose="020B0604030504040204" pitchFamily="50" charset="-128"/>
              </a:rPr>
              <a:t> 　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8DD9BC5-E99E-6211-927F-6F370573E137}"/>
              </a:ext>
            </a:extLst>
          </p:cNvPr>
          <p:cNvSpPr txBox="1"/>
          <p:nvPr/>
        </p:nvSpPr>
        <p:spPr>
          <a:xfrm>
            <a:off x="0" y="365350"/>
            <a:ext cx="3957851" cy="469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</a:t>
            </a:r>
            <a:r>
              <a:rPr lang="ja-JP" altLang="en-US" sz="1600" b="1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３</a:t>
            </a:r>
            <a:r>
              <a:rPr lang="ja-JP" altLang="en-US" b="1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：ご利用の流れ</a:t>
            </a:r>
            <a:endParaRPr kumimoji="1" lang="en-US" altLang="ja-JP" sz="160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9D2408B-0957-3EBA-36D2-46D02B3E72A4}"/>
              </a:ext>
            </a:extLst>
          </p:cNvPr>
          <p:cNvSpPr txBox="1"/>
          <p:nvPr/>
        </p:nvSpPr>
        <p:spPr>
          <a:xfrm>
            <a:off x="431572" y="923728"/>
            <a:ext cx="6337301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b="1" dirty="0">
                <a:latin typeface="+mn-ea"/>
                <a:cs typeface="メイリオ" panose="020B0604030504040204" pitchFamily="50" charset="-128"/>
              </a:rPr>
              <a:t>①：利用予定の登録</a:t>
            </a:r>
            <a:endParaRPr lang="en-US" altLang="ja-JP" sz="1400" b="1" dirty="0">
              <a:latin typeface="+mn-ea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・マイページの「利用予定」ボタンから利用予定を</a:t>
            </a:r>
            <a:endParaRPr lang="en-US" altLang="ja-JP" sz="1400" dirty="0">
              <a:latin typeface="+mn-ea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　登録してください。</a:t>
            </a:r>
            <a:endParaRPr lang="en-US" altLang="ja-JP" sz="1400" dirty="0">
              <a:latin typeface="+mn-ea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・登録方法は別紙「利用予定ツールの使い方」を</a:t>
            </a:r>
            <a:endParaRPr lang="en-US" altLang="ja-JP" sz="1400" dirty="0">
              <a:latin typeface="+mn-ea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　ご確認ください。</a:t>
            </a:r>
            <a:endParaRPr lang="en-US" altLang="ja-JP" sz="1400" dirty="0">
              <a:latin typeface="+mn-ea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・</a:t>
            </a:r>
            <a:r>
              <a:rPr lang="ja-JP" altLang="en-US" sz="1400" u="sng" dirty="0">
                <a:solidFill>
                  <a:srgbClr val="FF0000"/>
                </a:solidFill>
                <a:latin typeface="+mn-ea"/>
                <a:cs typeface="メイリオ" panose="020B0604030504040204" pitchFamily="50" charset="-128"/>
              </a:rPr>
              <a:t>児童館毎に定める日までに登録</a:t>
            </a: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をお願いします。</a:t>
            </a:r>
            <a:endParaRPr lang="en-US" altLang="ja-JP" sz="1400" dirty="0">
              <a:latin typeface="+mn-ea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・</a:t>
            </a:r>
            <a:r>
              <a:rPr lang="ja-JP" altLang="en-US" sz="1400" u="sng" dirty="0">
                <a:solidFill>
                  <a:srgbClr val="FF0000"/>
                </a:solidFill>
                <a:latin typeface="+mn-ea"/>
                <a:cs typeface="メイリオ" panose="020B0604030504040204" pitchFamily="50" charset="-128"/>
              </a:rPr>
              <a:t>利用日前日まで変更可能</a:t>
            </a: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です。</a:t>
            </a:r>
            <a:endParaRPr lang="en-US" altLang="ja-JP" sz="1400" dirty="0"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C8484DD-67F8-7575-70FA-5F1C8F8FE6FF}"/>
              </a:ext>
            </a:extLst>
          </p:cNvPr>
          <p:cNvSpPr txBox="1"/>
          <p:nvPr/>
        </p:nvSpPr>
        <p:spPr>
          <a:xfrm>
            <a:off x="4427909" y="3833738"/>
            <a:ext cx="613244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</a:t>
            </a:r>
            <a:endParaRPr lang="en-US" altLang="ja-JP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C64237A-FE84-DC60-920E-ABE104572987}"/>
              </a:ext>
            </a:extLst>
          </p:cNvPr>
          <p:cNvSpPr/>
          <p:nvPr/>
        </p:nvSpPr>
        <p:spPr>
          <a:xfrm>
            <a:off x="5049579" y="2200873"/>
            <a:ext cx="1018712" cy="4730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766CDA6-09B1-25DC-6959-3CCBEF01B1B7}"/>
              </a:ext>
            </a:extLst>
          </p:cNvPr>
          <p:cNvSpPr txBox="1"/>
          <p:nvPr/>
        </p:nvSpPr>
        <p:spPr>
          <a:xfrm>
            <a:off x="4396043" y="2100297"/>
            <a:ext cx="613244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②</a:t>
            </a:r>
            <a:endParaRPr lang="en-US" altLang="ja-JP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BEDF5EE-5969-3CA2-C400-60F97A8EA384}"/>
              </a:ext>
            </a:extLst>
          </p:cNvPr>
          <p:cNvSpPr txBox="1"/>
          <p:nvPr/>
        </p:nvSpPr>
        <p:spPr>
          <a:xfrm>
            <a:off x="431572" y="4658436"/>
            <a:ext cx="633730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b="1" dirty="0">
                <a:latin typeface="+mn-ea"/>
                <a:cs typeface="メイリオ" panose="020B0604030504040204" pitchFamily="50" charset="-128"/>
              </a:rPr>
              <a:t>③：直前の欠席連絡</a:t>
            </a:r>
            <a:endParaRPr lang="en-US" altLang="ja-JP" sz="1400" b="1" dirty="0">
              <a:latin typeface="+mn-ea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・②の締切時間を過ぎてから欠席等の変更が生じた場合は、電話にて</a:t>
            </a:r>
            <a:endParaRPr lang="en-US" altLang="ja-JP" sz="1400" dirty="0">
              <a:latin typeface="+mn-ea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latin typeface="+mn-ea"/>
                <a:cs typeface="メイリオ" panose="020B0604030504040204" pitchFamily="50" charset="-128"/>
              </a:rPr>
              <a:t>　施設に連絡してください。</a:t>
            </a:r>
            <a:endParaRPr lang="en-US" altLang="ja-JP" sz="1400" dirty="0"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C82BF2D-EA15-85A2-7BDD-0D8AFFCA5473}"/>
              </a:ext>
            </a:extLst>
          </p:cNvPr>
          <p:cNvSpPr/>
          <p:nvPr/>
        </p:nvSpPr>
        <p:spPr>
          <a:xfrm>
            <a:off x="6084093" y="3977754"/>
            <a:ext cx="93610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8D2CD3A-855B-EB67-9E68-3C1B301A2FEB}"/>
              </a:ext>
            </a:extLst>
          </p:cNvPr>
          <p:cNvSpPr/>
          <p:nvPr/>
        </p:nvSpPr>
        <p:spPr>
          <a:xfrm>
            <a:off x="5054773" y="3953916"/>
            <a:ext cx="1029319" cy="5278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066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1208</TotalTime>
  <Words>464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UD デジタル 教科書体 NP-R</vt:lpstr>
      <vt:lpstr>メイリオ</vt:lpstr>
      <vt:lpstr>游ゴシック</vt:lpstr>
      <vt:lpstr>游ゴシック Light</vt:lpstr>
      <vt:lpstr>游ゴシック Medium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髙橋夏</dc:creator>
  <cp:lastModifiedBy>kodomo09</cp:lastModifiedBy>
  <cp:revision>101</cp:revision>
  <cp:lastPrinted>2024-06-28T08:16:04Z</cp:lastPrinted>
  <dcterms:created xsi:type="dcterms:W3CDTF">2022-03-11T22:10:28Z</dcterms:created>
  <dcterms:modified xsi:type="dcterms:W3CDTF">2024-07-02T04:52:34Z</dcterms:modified>
</cp:coreProperties>
</file>